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8" r:id="rId2"/>
    <p:sldId id="349" r:id="rId3"/>
    <p:sldId id="486" r:id="rId4"/>
    <p:sldId id="489" r:id="rId5"/>
    <p:sldId id="485" r:id="rId6"/>
    <p:sldId id="304" r:id="rId7"/>
    <p:sldId id="484" r:id="rId8"/>
    <p:sldId id="479" r:id="rId9"/>
    <p:sldId id="516" r:id="rId10"/>
    <p:sldId id="495" r:id="rId11"/>
    <p:sldId id="494" r:id="rId12"/>
    <p:sldId id="496" r:id="rId13"/>
    <p:sldId id="498" r:id="rId14"/>
    <p:sldId id="497" r:id="rId15"/>
    <p:sldId id="500" r:id="rId16"/>
    <p:sldId id="499" r:id="rId17"/>
    <p:sldId id="501" r:id="rId18"/>
    <p:sldId id="480" r:id="rId19"/>
    <p:sldId id="487" r:id="rId20"/>
    <p:sldId id="488" r:id="rId21"/>
    <p:sldId id="490" r:id="rId22"/>
    <p:sldId id="492" r:id="rId23"/>
    <p:sldId id="491" r:id="rId24"/>
    <p:sldId id="502" r:id="rId25"/>
    <p:sldId id="493" r:id="rId26"/>
    <p:sldId id="503" r:id="rId27"/>
    <p:sldId id="471" r:id="rId28"/>
    <p:sldId id="509" r:id="rId29"/>
    <p:sldId id="504" r:id="rId30"/>
    <p:sldId id="505" r:id="rId31"/>
    <p:sldId id="478" r:id="rId32"/>
    <p:sldId id="506" r:id="rId33"/>
    <p:sldId id="507" r:id="rId34"/>
    <p:sldId id="508" r:id="rId35"/>
    <p:sldId id="510" r:id="rId36"/>
    <p:sldId id="511" r:id="rId37"/>
    <p:sldId id="512" r:id="rId38"/>
    <p:sldId id="515" r:id="rId39"/>
    <p:sldId id="513" r:id="rId40"/>
    <p:sldId id="514" r:id="rId41"/>
    <p:sldId id="517" r:id="rId42"/>
    <p:sldId id="408" r:id="rId43"/>
    <p:sldId id="482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2EA202-3C21-D94E-81F8-383C0CB766DB}">
          <p14:sldIdLst>
            <p14:sldId id="258"/>
          </p14:sldIdLst>
        </p14:section>
        <p14:section name="无标题节" id="{7F9DBBA9-7A2A-E140-81C6-6683700F6D2B}">
          <p14:sldIdLst>
            <p14:sldId id="349"/>
            <p14:sldId id="486"/>
            <p14:sldId id="489"/>
            <p14:sldId id="485"/>
            <p14:sldId id="304"/>
            <p14:sldId id="484"/>
            <p14:sldId id="479"/>
            <p14:sldId id="516"/>
            <p14:sldId id="495"/>
            <p14:sldId id="494"/>
            <p14:sldId id="496"/>
            <p14:sldId id="498"/>
            <p14:sldId id="497"/>
            <p14:sldId id="500"/>
            <p14:sldId id="499"/>
            <p14:sldId id="501"/>
            <p14:sldId id="480"/>
            <p14:sldId id="487"/>
            <p14:sldId id="488"/>
            <p14:sldId id="490"/>
            <p14:sldId id="492"/>
            <p14:sldId id="491"/>
            <p14:sldId id="502"/>
            <p14:sldId id="493"/>
            <p14:sldId id="503"/>
            <p14:sldId id="471"/>
            <p14:sldId id="509"/>
            <p14:sldId id="504"/>
            <p14:sldId id="505"/>
            <p14:sldId id="478"/>
            <p14:sldId id="506"/>
            <p14:sldId id="507"/>
            <p14:sldId id="508"/>
            <p14:sldId id="510"/>
            <p14:sldId id="511"/>
            <p14:sldId id="512"/>
            <p14:sldId id="515"/>
            <p14:sldId id="513"/>
            <p14:sldId id="514"/>
            <p14:sldId id="517"/>
            <p14:sldId id="408"/>
            <p14:sldId id="4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26"/>
    <p:restoredTop sz="71619"/>
  </p:normalViewPr>
  <p:slideViewPr>
    <p:cSldViewPr snapToGrid="0" snapToObjects="1">
      <p:cViewPr>
        <p:scale>
          <a:sx n="67" d="100"/>
          <a:sy n="67" d="100"/>
        </p:scale>
        <p:origin x="8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jp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3546E-20F6-7649-A9A4-4E4A245D3E82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E57A1-C481-6944-857F-EAC8E932B5E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4613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yangdy/p/5274455.html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yangdy/p/5274455.html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yangdy/p/5274455.html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19959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1491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1484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8157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8740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665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951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4502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73047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22378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1915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13548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74241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2083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57608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67658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7528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一个实验室，先做的是生物实验， 然后再做化学实验，再做物理实验，后面再做生物实验，这样每次的课程切换都需要实验员对整个实验室进行重新布置，这就是代价，如果一个教室只上一门课，就不存在切换的代价了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1708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71316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56782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17013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5227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37789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85259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Thread.sleep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方法调用目的是不让当前线程独自霸占该进程所获取的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资源，以留出一定时间给其他线程执行的机会。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实际上所有的多线程代码执行顺序都是不确定的，每次执行的结果都是随机的。（要看效果要去除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sleep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方法，然后加大打印次数）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65432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43275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https://www.cnblogs.com/yangdy/p/5274455.html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90490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https://www.cnblogs.com/yangdy/p/5274455.html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31604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https://www.cnblogs.com/yangdy/p/5274455.html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88587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举一个粗俗的例子，一个厕所，有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个坑位，一个人一个坑位</a:t>
            </a:r>
            <a:r>
              <a:rPr kumimoji="1" lang="en-US" altLang="zh-CN" dirty="0"/>
              <a:t>....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18087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举一个粗俗的例子，一个厕所，有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个坑位，一个人一个坑位</a:t>
            </a:r>
            <a:r>
              <a:rPr kumimoji="1" lang="en-US" altLang="zh-CN" dirty="0"/>
              <a:t>....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60034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举一个粗俗的例子，一个厕所，有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个坑位，一个人一个坑位</a:t>
            </a:r>
            <a:r>
              <a:rPr kumimoji="1" lang="en-US" altLang="zh-CN" dirty="0"/>
              <a:t>....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24393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0981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36500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8697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16752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716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010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281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对于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文件，要是用一般的文本工具打开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文件的话确实会是一堆乱码，而用开发工具打开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.class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的话，开发工具会给你反编译一遍，所以看起来就是正常代码了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7690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0970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9463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985E7-AD5F-3443-8BB8-066DBE30A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2B2CBD-0FC4-3740-A613-AB7C49BBB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BB39B-099A-AC4C-A764-5CFC611A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2BBC2-7964-964F-8BF9-F3989B2B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3C90-A51C-1141-89C2-007DE3F8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176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C5051-4D33-D245-9A58-1FAAF9B6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9D678C-829A-3B42-8594-9185B5614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6D5765-7915-6E4B-BCBD-3755176B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14BEC-EBA0-5248-8408-11F81ED0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A15DA3-296D-4D48-A221-CDEE3E5F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5EE393-BBF1-C744-BE5C-C9514841B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48D564-48A2-B049-AFA1-310ED30FE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2BC9C1-97AF-E341-B299-23BA7B941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64BF9F-C28A-934B-A0CB-D63D7BBC6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541ADA-BA2D-5A49-8DBD-7FDBCBA0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66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8F6C4-8876-B04C-A968-60A25A86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1933AA-7949-DA45-8483-815D70FB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06F07E-E9C8-DF4F-811B-D33F8173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07EAEA-C9E3-194D-9670-61A49828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BA323-77EB-E344-B990-98358B8F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723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EB8CC-9B16-5B47-8646-688D9AD7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F32D-FE45-B840-A45B-9F6BC17F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D500E-0FFC-624C-979F-64B74E89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CD6219-859B-2C4F-AAE5-F528699FB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DAB5A8-E384-D742-8E54-9D03D564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70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DAB73-EAEC-034A-9850-98D1F072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C799-2889-7C42-B591-61B1C8CF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BE2DE6-F13A-9F4D-938E-BF6C35645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8024A-9026-374A-9835-0921E9EA0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12FA65-A95A-8D42-8FF6-73019793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F21F13-F798-9F4F-97E0-3FAF1DE4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55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4F6E-2DA7-6845-8B7A-1BB71524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5DD0D5-B856-1841-9B26-823A0757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7975FD-F7B8-AA46-AB0A-7A4DD13C2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47B958-00CA-A341-B59E-756A79F93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EABC66-C7BD-DF46-ABD6-7CE34DF19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C4104-9AD5-584F-86AE-4156E0AF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74BB21-8115-8342-B618-1B1CB257A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08F2E7-D748-7947-895B-85B583E3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211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AA26DC-7E91-6149-8A18-CB0C58A1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57088E-D40C-F045-A780-7DFF2B66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CD306C-29A0-0045-9C38-BA6B0C5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2ED1B5-616B-8046-BC0D-CDEC1F906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10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42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EC01B-2BE2-1042-B066-B7D57FA4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FA9F5-DE12-6E41-9F1B-007593FD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46BBB9-02CE-6E44-B3AF-C7A83FDC0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7B0F8E-DE15-BE49-AF57-244E4414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620EDC-8FB3-F84C-830F-00394D1F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AC8968-C125-9247-B429-F6A3A40F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880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1D079-429A-6A45-8CDD-CCECB97E4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B0CA4F-9514-0F4E-9682-E4ACCC9BA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842C43-F2AA-2444-BF8A-3E1AB31E0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9649E7-08E4-4242-8CAE-AC76E4D5D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B62DF-5A2F-DA49-9173-97EB4515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FB3A4E-450D-9B48-BB40-F6EA89E7B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445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4CD426-84E5-8849-9DD7-FDE666C14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420EFB-1FAF-FA4F-9215-EE73958A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5F518-E84F-1943-82BB-BBB66058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9BB65-7B3F-4D4E-A397-BBFD82890A5A}" type="datetimeFigureOut">
              <a:rPr kumimoji="1" lang="zh-CN" altLang="en-US" smtClean="0"/>
              <a:t>2020/5/22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A0857A-C26A-6948-A4AD-80020C676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047B8-469F-ED4E-9078-E1AF4277B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007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FCDB2B-2A29-6F48-BC50-9F60F3C62818}"/>
              </a:ext>
            </a:extLst>
          </p:cNvPr>
          <p:cNvSpPr txBox="1"/>
          <p:nvPr/>
        </p:nvSpPr>
        <p:spPr>
          <a:xfrm>
            <a:off x="2033847" y="1969299"/>
            <a:ext cx="7758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endParaRPr kumimoji="1" lang="zh-CN" altLang="en-US" sz="7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127D42-A344-F84F-ACAF-337DAB666471}"/>
              </a:ext>
            </a:extLst>
          </p:cNvPr>
          <p:cNvSpPr txBox="1"/>
          <p:nvPr/>
        </p:nvSpPr>
        <p:spPr>
          <a:xfrm>
            <a:off x="8249055" y="5155661"/>
            <a:ext cx="3942945" cy="121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医学信息工程  叶寒锋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E-mail:zjyesir@yeah.net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A64C46-B417-4845-ADDE-3A369FD9E238}"/>
              </a:ext>
            </a:extLst>
          </p:cNvPr>
          <p:cNvSpPr txBox="1"/>
          <p:nvPr/>
        </p:nvSpPr>
        <p:spPr>
          <a:xfrm>
            <a:off x="1700784" y="351810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17</a:t>
            </a:r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节 并发编程及多线程  </a:t>
            </a:r>
            <a:endParaRPr kumimoji="1" lang="en-US" altLang="zh-CN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59775E4F-91FF-944A-AA06-0A277F286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" t="9651" r="2068" b="9219"/>
          <a:stretch>
            <a:fillRect/>
          </a:stretch>
        </p:blipFill>
        <p:spPr bwMode="auto">
          <a:xfrm>
            <a:off x="9186863" y="0"/>
            <a:ext cx="3005137" cy="7826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680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基础术语介绍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109599-8088-4C47-A23F-367B1775A92B}"/>
              </a:ext>
            </a:extLst>
          </p:cNvPr>
          <p:cNvSpPr txBox="1"/>
          <p:nvPr/>
        </p:nvSpPr>
        <p:spPr>
          <a:xfrm>
            <a:off x="1479176" y="2474259"/>
            <a:ext cx="9897036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 及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计算密集型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vs. 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密集型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串行（同步）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并行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异步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线程切换的代价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8090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ea typeface="Microsoft YaHei" panose="020B0503020204020204" pitchFamily="34" charset="-122"/>
              </a:rPr>
              <a:t>1.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任务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(task)</a:t>
            </a:r>
            <a:endParaRPr kumimoji="1" lang="zh-CN" altLang="en-US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1A8D9E-64F4-DF4A-B202-CF298ECEC7A2}"/>
              </a:ext>
            </a:extLst>
          </p:cNvPr>
          <p:cNvSpPr txBox="1"/>
          <p:nvPr/>
        </p:nvSpPr>
        <p:spPr>
          <a:xfrm>
            <a:off x="1479176" y="2097741"/>
            <a:ext cx="10139083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在多道程序或多进程环境中，要由计算机来完成的基本工作元，它是由控制程序处理的一 个或多个指令序列。简单说，完成任务是计算机的本职工作。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EF99B5-2936-9742-B691-9BCCEDAEF50E}"/>
              </a:ext>
            </a:extLst>
          </p:cNvPr>
          <p:cNvSpPr txBox="1"/>
          <p:nvPr/>
        </p:nvSpPr>
        <p:spPr>
          <a:xfrm>
            <a:off x="2161311" y="4738254"/>
            <a:ext cx="8750368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拓展： 在移动开发中，比如</a:t>
            </a:r>
            <a:r>
              <a:rPr kumimoji="1"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Android</a:t>
            </a:r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开发，也有任务的概念，他们是类似的，因为手机可以看成一台小电脑，所以下面讲的所有概念都可以迁移理解到其他硬件平台</a:t>
            </a:r>
          </a:p>
        </p:txBody>
      </p:sp>
    </p:spTree>
    <p:extLst>
      <p:ext uri="{BB962C8B-B14F-4D97-AF65-F5344CB8AC3E}">
        <p14:creationId xmlns:p14="http://schemas.microsoft.com/office/powerpoint/2010/main" val="115409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任务分类：计算密集型 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vs. IO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密集型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1A8D9E-64F4-DF4A-B202-CF298ECEC7A2}"/>
              </a:ext>
            </a:extLst>
          </p:cNvPr>
          <p:cNvSpPr txBox="1"/>
          <p:nvPr/>
        </p:nvSpPr>
        <p:spPr>
          <a:xfrm>
            <a:off x="1479176" y="2097741"/>
            <a:ext cx="10139083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计算密集型任务的特点是要进行大量的计算，消耗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资源，比如计算圆周率、对视频进行高清解码等等，全靠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的运算能力。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密集型任务，涉及到网络、磁盘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的任务都是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密集型任务，这类任务的特点是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消耗很少，任务的大部分时间都在等待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操作完成（因为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的速度远远低于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和内存的速度）。</a:t>
            </a:r>
          </a:p>
        </p:txBody>
      </p:sp>
    </p:spTree>
    <p:extLst>
      <p:ext uri="{BB962C8B-B14F-4D97-AF65-F5344CB8AC3E}">
        <p14:creationId xmlns:p14="http://schemas.microsoft.com/office/powerpoint/2010/main" val="2978772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ea typeface="Microsoft YaHei" panose="020B0503020204020204" pitchFamily="34" charset="-122"/>
              </a:rPr>
              <a:t>2.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串行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(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同步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)</a:t>
            </a:r>
            <a:endParaRPr kumimoji="1" lang="zh-CN" altLang="en-US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5B5AD9-0F6D-C844-8B17-D264C9EC81E1}"/>
              </a:ext>
            </a:extLst>
          </p:cNvPr>
          <p:cNvSpPr txBox="1"/>
          <p:nvPr/>
        </p:nvSpPr>
        <p:spPr>
          <a:xfrm>
            <a:off x="1309255" y="2306782"/>
            <a:ext cx="10309004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回想一下高中物理中的 串行电路。串行就是 逐个顺序经过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完成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，不能同时做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件事情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在计算机中，串行有同样的意思，假设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是串行的，那么你在听歌的时候，是没法写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word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或者玩游戏了。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优点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：简单，易控制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缺点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：因为简单而付出效率低下的代价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8969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ea typeface="Microsoft YaHei" panose="020B0503020204020204" pitchFamily="34" charset="-122"/>
              </a:rPr>
              <a:t>3.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并行（异步）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5B5AD9-0F6D-C844-8B17-D264C9EC81E1}"/>
              </a:ext>
            </a:extLst>
          </p:cNvPr>
          <p:cNvSpPr txBox="1"/>
          <p:nvPr/>
        </p:nvSpPr>
        <p:spPr>
          <a:xfrm>
            <a:off x="1413164" y="3013501"/>
            <a:ext cx="10309004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相对串行，同个时间可以处理多个事情，刚开头的，你边看视频，边吃饭可以认为是并行 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也就是说多个事件没有前后依赖性。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3510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 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4.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并发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(concurrency)</a:t>
            </a:r>
            <a:endParaRPr kumimoji="1" lang="zh-CN" altLang="en-US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5B5AD9-0F6D-C844-8B17-D264C9EC81E1}"/>
              </a:ext>
            </a:extLst>
          </p:cNvPr>
          <p:cNvSpPr txBox="1"/>
          <p:nvPr/>
        </p:nvSpPr>
        <p:spPr>
          <a:xfrm>
            <a:off x="1413164" y="3013501"/>
            <a:ext cx="103090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在操作系统中，是指一个时间段中有几个程序都处于已启动运行到运行完毕之间，且这几个程序都是在同一个处理机上运行，</a:t>
            </a:r>
            <a:r>
              <a:rPr kumimoji="1" lang="zh-CN" altLang="en-US" sz="2400" u="sng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但任一个时刻点上只有一个程序在处理机上运行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并发是假并行，但效果上看起来是并行，因为几个程序按照时间片运行，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8379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并发 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vs.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并行  简易理解版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5B5AD9-0F6D-C844-8B17-D264C9EC81E1}"/>
              </a:ext>
            </a:extLst>
          </p:cNvPr>
          <p:cNvSpPr txBox="1"/>
          <p:nvPr/>
        </p:nvSpPr>
        <p:spPr>
          <a:xfrm>
            <a:off x="1309255" y="2306782"/>
            <a:ext cx="10309004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串行：你吃饭吃到一半，电话来了，你一直到吃完了以后才去接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并行：你吃饭吃到一半，电话来了，你一边打电话一边吃饭</a:t>
            </a:r>
            <a:b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并发：你吃饭吃到一半，电话来了，你停了下来接了电话，接完后继续吃饭</a:t>
            </a:r>
            <a:b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6184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134342" y="831272"/>
            <a:ext cx="992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并发 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vs.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并行 定义版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5B5AD9-0F6D-C844-8B17-D264C9EC81E1}"/>
              </a:ext>
            </a:extLst>
          </p:cNvPr>
          <p:cNvSpPr txBox="1"/>
          <p:nvPr/>
        </p:nvSpPr>
        <p:spPr>
          <a:xfrm>
            <a:off x="1309255" y="2223654"/>
            <a:ext cx="10309004" cy="4459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并发当有多个线程在操作时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如果系统只有一个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则它根本不可能真正同时进行一个以上的线程，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它只能把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运行时间划分成若干个时间段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再将时间 段分配给各个线程执行，在一个时间段的线程代码运行时，其它线程处于挂起状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。这种方式我们称之为并发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(Concurrent)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并行：当系统有一个以上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则线程的操作有可能非并发。当一个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执行一个线程时，另一个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可以执行另一个线程，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两个线程互不抢占</a:t>
            </a:r>
            <a:r>
              <a:rPr kumimoji="1"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资源，可以同时进行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，这种方式我们称之为并行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(Parallel)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875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进程（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process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434820" y="2584473"/>
            <a:ext cx="4170360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是一个在内存中运行的应用程序。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每个进程都有自己</a:t>
            </a: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独立的一块内存空间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，一个进程可以有多个线程，比如在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Windows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系统中，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一个运行的</a:t>
            </a:r>
            <a:r>
              <a:rPr kumimoji="1" lang="en-US" altLang="zh-CN" sz="2400" dirty="0" err="1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x.exe</a:t>
            </a:r>
            <a:r>
              <a:rPr kumimoji="1"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就是一个进程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8C14AEF-DF18-FE4A-B206-5F04478A4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008" y="2218349"/>
            <a:ext cx="6657139" cy="463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32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(process)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964209" y="3645569"/>
            <a:ext cx="3896548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当你边听歌，边在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Eclipse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中敲代码的时候，电脑上是由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个进程在运行的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88ECD39-29B7-3E41-BB8D-4611A823C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048" y="2043732"/>
            <a:ext cx="5894438" cy="481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87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42169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6813179" y="1705985"/>
            <a:ext cx="4209608" cy="4279094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并发编程的硬件基础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并发编程的软件基础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</a:p>
          <a:p>
            <a:pPr marL="1028700" lvl="1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028700" lvl="1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Runnable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028700" lvl="1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锁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028700" lvl="1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synchronized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E39426-AFD9-D140-89E0-2CF3A07C53D3}"/>
              </a:ext>
            </a:extLst>
          </p:cNvPr>
          <p:cNvSpPr txBox="1"/>
          <p:nvPr/>
        </p:nvSpPr>
        <p:spPr>
          <a:xfrm>
            <a:off x="1362636" y="3260757"/>
            <a:ext cx="2563906" cy="58477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sp>
        <p:nvSpPr>
          <p:cNvPr id="5" name="右箭头 4">
            <a:extLst>
              <a:ext uri="{FF2B5EF4-FFF2-40B4-BE49-F238E27FC236}">
                <a16:creationId xmlns:a16="http://schemas.microsoft.com/office/drawing/2014/main" id="{02574683-9260-0046-AB23-E330BDC11C49}"/>
              </a:ext>
            </a:extLst>
          </p:cNvPr>
          <p:cNvSpPr/>
          <p:nvPr/>
        </p:nvSpPr>
        <p:spPr>
          <a:xfrm>
            <a:off x="4787152" y="3325906"/>
            <a:ext cx="591671" cy="4205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7490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进程的小缺点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63301" y="2945964"/>
            <a:ext cx="10249222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面对一个多任务的应用程序，创建多个进程是不太实际的，因为进程具有下面的缺点：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删除不够快：因为要分配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回收各种资源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切换不够快：操作系统切换进程在速度上不快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相对后面的线程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数据被隔离：进程间是互相隔离的，内存无法共享，通讯也比较麻烦。</a:t>
            </a:r>
          </a:p>
        </p:txBody>
      </p:sp>
    </p:spTree>
    <p:extLst>
      <p:ext uri="{BB962C8B-B14F-4D97-AF65-F5344CB8AC3E}">
        <p14:creationId xmlns:p14="http://schemas.microsoft.com/office/powerpoint/2010/main" val="11227423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ea typeface="Microsoft YaHei" panose="020B0503020204020204" pitchFamily="34" charset="-122"/>
              </a:rPr>
              <a:t>6.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Mini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版进程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---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线程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63301" y="2945964"/>
            <a:ext cx="10249222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为了改进进程的缺点，计算机科学家设计了缩小版的进程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----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线程，线程成为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调度的最小单位。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一个进程包含多个线程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线程之间共享大部分数据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线程启动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切换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销毁快（小船好调头的道理，大船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尾大不掉）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9463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线程的例子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63301" y="2040996"/>
            <a:ext cx="10249222" cy="4459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大致的例子，具体软件的设计细节可能不一样，但宗旨不变：一个进程会把照子功能划分给线程去负责。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桌面端</a:t>
            </a:r>
            <a:r>
              <a:rPr kumimoji="1" lang="en-US" altLang="zh-CN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Word</a:t>
            </a: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文档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：你在打字的时候， 记录你打字并显示在屏幕上的有一个线程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统计打字的的有一个线程，自动调整格式的有有一个线程。。。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桌面端游戏： 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复杂的游戏那就更是多线程了，刷新页面的，统计数据的，网络通信的，各个功能模块都可能是线程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手机端</a:t>
            </a:r>
            <a:r>
              <a:rPr kumimoji="1" lang="en-US" altLang="zh-CN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Android:</a:t>
            </a:r>
            <a:r>
              <a:rPr kumimoji="1"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微信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：你聊天的时候你聊天打字有一个线程，监听其他消息的有一个线程，发送消息有一个线程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975375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790164" y="374056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线程的“一生”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D992B56-493E-A84A-8CBD-237A1040B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31" y="1550997"/>
            <a:ext cx="7050337" cy="493294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94D77A-FD06-F247-A815-E5441AA08C3B}"/>
              </a:ext>
            </a:extLst>
          </p:cNvPr>
          <p:cNvSpPr txBox="1"/>
          <p:nvPr/>
        </p:nvSpPr>
        <p:spPr>
          <a:xfrm>
            <a:off x="8104908" y="1595021"/>
            <a:ext cx="384463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/>
              <a:t>线程的状态</a:t>
            </a:r>
            <a:endParaRPr kumimoji="1" lang="en-US" altLang="zh-CN" sz="2400" dirty="0"/>
          </a:p>
          <a:p>
            <a:pPr marL="342900" indent="-342900">
              <a:buAutoNum type="arabicPeriod"/>
            </a:pPr>
            <a:r>
              <a:rPr kumimoji="1" lang="zh-CN" altLang="en-US" sz="2400" dirty="0"/>
              <a:t>新建：新创建了一个线程对象，但还没有调用</a:t>
            </a:r>
            <a:r>
              <a:rPr kumimoji="1" lang="en-US" altLang="zh-CN" sz="2400" dirty="0"/>
              <a:t>start()</a:t>
            </a:r>
            <a:r>
              <a:rPr kumimoji="1" lang="zh-CN" altLang="en-US" sz="2400" dirty="0"/>
              <a:t>方法。</a:t>
            </a:r>
            <a:endParaRPr kumimoji="1" lang="en-US" altLang="zh-CN" sz="2400" dirty="0"/>
          </a:p>
          <a:p>
            <a:pPr marL="342900" indent="-342900">
              <a:buAutoNum type="arabicPeriod"/>
            </a:pPr>
            <a:r>
              <a:rPr kumimoji="1" lang="zh-CN" altLang="en-US" sz="2400" dirty="0"/>
              <a:t>就绪：线程已经准备好，随时等待被调用此时调用了</a:t>
            </a:r>
            <a:r>
              <a:rPr kumimoji="1" lang="en-US" altLang="zh-CN" sz="2400" dirty="0"/>
              <a:t>start</a:t>
            </a:r>
            <a:r>
              <a:rPr kumimoji="1" lang="zh-CN" altLang="en-US" sz="2400" dirty="0"/>
              <a:t>方法，</a:t>
            </a:r>
            <a:endParaRPr kumimoji="1" lang="en-US" altLang="zh-CN" sz="2400" dirty="0"/>
          </a:p>
          <a:p>
            <a:pPr marL="342900" indent="-342900">
              <a:buAutoNum type="arabicPeriod"/>
            </a:pPr>
            <a:r>
              <a:rPr kumimoji="1" lang="zh-CN" altLang="en-US" sz="2400" dirty="0"/>
              <a:t>运行：</a:t>
            </a:r>
            <a:r>
              <a:rPr kumimoji="1" lang="en-US" altLang="zh-CN" sz="2400" dirty="0" err="1"/>
              <a:t>cpu</a:t>
            </a:r>
            <a:r>
              <a:rPr kumimoji="1" lang="zh-CN" altLang="en-US" sz="2400" dirty="0"/>
              <a:t>开始执行线程，调用了 </a:t>
            </a:r>
            <a:r>
              <a:rPr kumimoji="1" lang="en-US" altLang="zh-CN" sz="2400" dirty="0"/>
              <a:t>run()</a:t>
            </a:r>
            <a:r>
              <a:rPr kumimoji="1" lang="zh-CN" altLang="en-US" sz="2400" dirty="0"/>
              <a:t>方法</a:t>
            </a:r>
            <a:endParaRPr kumimoji="1" lang="en-US" altLang="zh-CN" sz="2400" dirty="0"/>
          </a:p>
          <a:p>
            <a:pPr marL="342900" indent="-342900">
              <a:buAutoNum type="arabicPeriod"/>
            </a:pPr>
            <a:r>
              <a:rPr kumimoji="1" lang="zh-CN" altLang="en-US" sz="2400" dirty="0"/>
              <a:t>阻塞：表示当前线程把资源让出来给其他线程，</a:t>
            </a:r>
            <a:endParaRPr kumimoji="1" lang="en-US" altLang="zh-CN" sz="2400" dirty="0"/>
          </a:p>
          <a:p>
            <a:pPr marL="342900" indent="-342900">
              <a:buAutoNum type="arabicPeriod"/>
            </a:pPr>
            <a:r>
              <a:rPr kumimoji="1" lang="en-US" altLang="zh-CN" sz="2400" dirty="0"/>
              <a:t>(</a:t>
            </a:r>
            <a:r>
              <a:rPr kumimoji="1" lang="zh-CN" altLang="en-US" sz="2400" dirty="0"/>
              <a:t>被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终止：表示该线程已经执行完毕或者直接被终止。</a:t>
            </a:r>
          </a:p>
        </p:txBody>
      </p:sp>
    </p:spTree>
    <p:extLst>
      <p:ext uri="{BB962C8B-B14F-4D97-AF65-F5344CB8AC3E}">
        <p14:creationId xmlns:p14="http://schemas.microsoft.com/office/powerpoint/2010/main" val="2414816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ea typeface="Microsoft YaHei" panose="020B0503020204020204" pitchFamily="34" charset="-122"/>
              </a:rPr>
              <a:t>7.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 进程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/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线程切换的代价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1A8D9E-64F4-DF4A-B202-CF298ECEC7A2}"/>
              </a:ext>
            </a:extLst>
          </p:cNvPr>
          <p:cNvSpPr txBox="1"/>
          <p:nvPr/>
        </p:nvSpPr>
        <p:spPr>
          <a:xfrm>
            <a:off x="1479176" y="2097741"/>
            <a:ext cx="10139083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无论是多进程还是多线程，只要数量一多，效率肯定上不去，为什么呢？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假设期末了大家要复习备考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门课，每天晚上需要开心地做 数学、英语、物理、化学这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科的作业，每项作业耗时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小时。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假设你打算切换到并发，可以先做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分钟语文，再切换到数学作业，做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分钟，再切换到英语，以此类推，只要切换速度足够快，这种方式就是并发，以幼儿园小朋友的眼光来看，你就正在同时写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科作业。</a:t>
            </a:r>
          </a:p>
        </p:txBody>
      </p:sp>
    </p:spTree>
    <p:extLst>
      <p:ext uri="{BB962C8B-B14F-4D97-AF65-F5344CB8AC3E}">
        <p14:creationId xmlns:p14="http://schemas.microsoft.com/office/powerpoint/2010/main" val="378529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进程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/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线程切换 的代价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1A8D9E-64F4-DF4A-B202-CF298ECEC7A2}"/>
              </a:ext>
            </a:extLst>
          </p:cNvPr>
          <p:cNvSpPr txBox="1"/>
          <p:nvPr/>
        </p:nvSpPr>
        <p:spPr>
          <a:xfrm>
            <a:off x="1026458" y="2139304"/>
            <a:ext cx="10139083" cy="373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切换作业是有代价的，比如从语文切到数学，要先收拾桌子上的语文书本、钢笔（这叫保存现场），然后，打开数学课本、找出圆规直尺（这叫准备新环境），才能开始做数学作业。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操作系统在切换进程或者线程时也是一样的，它需要先保存当前执行的现场环境（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寄存器状态、内存页等），然后，把新任务的执行环境准备好（恢复上次的寄存器状态，切换内存页等），才能开始执行。这个切换过程虽然很快，但是也需要耗费时间。如果有几千个任务同时进行，操作系统可能就主要忙着切换任务，根本没有多少时间去执行任务了，这种情况最常见的就是硬盘狂响，点窗口无反应，系统处于假死状态。</a:t>
            </a:r>
          </a:p>
        </p:txBody>
      </p:sp>
    </p:spTree>
    <p:extLst>
      <p:ext uri="{BB962C8B-B14F-4D97-AF65-F5344CB8AC3E}">
        <p14:creationId xmlns:p14="http://schemas.microsoft.com/office/powerpoint/2010/main" val="3961803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进程</a:t>
            </a:r>
            <a:r>
              <a:rPr kumimoji="1" lang="en-US" altLang="zh-CN" sz="4800" dirty="0">
                <a:ea typeface="Microsoft YaHei" panose="020B0503020204020204" pitchFamily="34" charset="-122"/>
              </a:rPr>
              <a:t>/</a:t>
            </a:r>
            <a:r>
              <a:rPr kumimoji="1" lang="zh-CN" altLang="en-US" sz="4800" dirty="0">
                <a:ea typeface="Microsoft YaHei" panose="020B0503020204020204" pitchFamily="34" charset="-122"/>
              </a:rPr>
              <a:t>线程切换 的代价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1A8D9E-64F4-DF4A-B202-CF298ECEC7A2}"/>
              </a:ext>
            </a:extLst>
          </p:cNvPr>
          <p:cNvSpPr txBox="1"/>
          <p:nvPr/>
        </p:nvSpPr>
        <p:spPr>
          <a:xfrm>
            <a:off x="1026458" y="2139304"/>
            <a:ext cx="10139083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在现实项目中，不是线程越多越好，因为线程之间切换的代价也很大，反而影响了效率</a:t>
            </a:r>
          </a:p>
        </p:txBody>
      </p:sp>
    </p:spTree>
    <p:extLst>
      <p:ext uri="{BB962C8B-B14F-4D97-AF65-F5344CB8AC3E}">
        <p14:creationId xmlns:p14="http://schemas.microsoft.com/office/powerpoint/2010/main" val="31863940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稍微喘口气，回顾一下概念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848240" y="2078598"/>
            <a:ext cx="7735824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 及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计算密集型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vs. 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密集型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串行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并行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线程切换的代价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4431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ea typeface="Microsoft YaHei" panose="020B0503020204020204" pitchFamily="34" charset="-122"/>
              </a:rPr>
              <a:t>回顾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6DE1AE6-434C-2544-A92B-C55B9A47347F}"/>
              </a:ext>
            </a:extLst>
          </p:cNvPr>
          <p:cNvSpPr/>
          <p:nvPr/>
        </p:nvSpPr>
        <p:spPr>
          <a:xfrm>
            <a:off x="287789" y="4937523"/>
            <a:ext cx="3111873" cy="33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学习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1403FB-4B43-B34B-97E0-64C30C35BA97}"/>
              </a:ext>
            </a:extLst>
          </p:cNvPr>
          <p:cNvSpPr/>
          <p:nvPr/>
        </p:nvSpPr>
        <p:spPr>
          <a:xfrm>
            <a:off x="3399663" y="4937523"/>
            <a:ext cx="1517072" cy="33250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玩手机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BFD246-081E-A54E-B429-F5275CC7AE3B}"/>
              </a:ext>
            </a:extLst>
          </p:cNvPr>
          <p:cNvSpPr/>
          <p:nvPr/>
        </p:nvSpPr>
        <p:spPr>
          <a:xfrm>
            <a:off x="4916735" y="4937522"/>
            <a:ext cx="2010437" cy="33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学习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00CDD3E-AFE0-234D-9A3E-730121D3F355}"/>
              </a:ext>
            </a:extLst>
          </p:cNvPr>
          <p:cNvSpPr/>
          <p:nvPr/>
        </p:nvSpPr>
        <p:spPr>
          <a:xfrm>
            <a:off x="6927172" y="4937521"/>
            <a:ext cx="899017" cy="33943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玩手机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575DF5D-4F55-AF4D-8CC0-F56E2A981232}"/>
              </a:ext>
            </a:extLst>
          </p:cNvPr>
          <p:cNvSpPr/>
          <p:nvPr/>
        </p:nvSpPr>
        <p:spPr>
          <a:xfrm>
            <a:off x="7826189" y="4937521"/>
            <a:ext cx="2473037" cy="3394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学习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DCEF01B-1D7A-C944-9BDC-70BE8F5FA5CF}"/>
              </a:ext>
            </a:extLst>
          </p:cNvPr>
          <p:cNvSpPr/>
          <p:nvPr/>
        </p:nvSpPr>
        <p:spPr>
          <a:xfrm>
            <a:off x="293187" y="5426332"/>
            <a:ext cx="10006039" cy="33250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洗衣机洗衣服</a:t>
            </a: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C6D342AA-53A1-0F42-849D-0A7261DC6307}"/>
              </a:ext>
            </a:extLst>
          </p:cNvPr>
          <p:cNvSpPr/>
          <p:nvPr/>
        </p:nvSpPr>
        <p:spPr>
          <a:xfrm>
            <a:off x="4620796" y="6084490"/>
            <a:ext cx="2306375" cy="332509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时间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0AA36-C6F1-A244-B4C2-3F3DE261A18C}"/>
              </a:ext>
            </a:extLst>
          </p:cNvPr>
          <p:cNvSpPr txBox="1"/>
          <p:nvPr/>
        </p:nvSpPr>
        <p:spPr>
          <a:xfrm>
            <a:off x="1500723" y="2274762"/>
            <a:ext cx="100114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你在看书复习，那就开一个学习的线程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同时，你还用洗衣机在洗衣服，那么开一个 洗衣服的线程，让它在后台运行即可，只要最后洗完后通知你再处理即可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可能，你时不时还要玩手机，那么你也开一个 玩手机的线程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只不过这个线程会走走停停。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A3B70D5-FDD9-3B47-844B-5B442144CD22}"/>
              </a:ext>
            </a:extLst>
          </p:cNvPr>
          <p:cNvSpPr/>
          <p:nvPr/>
        </p:nvSpPr>
        <p:spPr>
          <a:xfrm>
            <a:off x="10299226" y="4936303"/>
            <a:ext cx="1550436" cy="33250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晒衣服</a:t>
            </a:r>
          </a:p>
        </p:txBody>
      </p:sp>
    </p:spTree>
    <p:extLst>
      <p:ext uri="{BB962C8B-B14F-4D97-AF65-F5344CB8AC3E}">
        <p14:creationId xmlns:p14="http://schemas.microsoft.com/office/powerpoint/2010/main" val="16562460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并发编程和多线程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600081" y="3123110"/>
            <a:ext cx="7735824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：处理 一心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芯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多用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如何实现：</a:t>
            </a:r>
            <a:r>
              <a:rPr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多线程</a:t>
            </a:r>
            <a:endParaRPr lang="en-US" altLang="zh-CN" sz="2400" b="1" u="sng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形 3" descr="吐舌头表情，实心填充">
            <a:extLst>
              <a:ext uri="{FF2B5EF4-FFF2-40B4-BE49-F238E27FC236}">
                <a16:creationId xmlns:a16="http://schemas.microsoft.com/office/drawing/2014/main" id="{0BB86C30-C51A-4E4E-85D2-E85A1FEF11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96147" y="3123110"/>
            <a:ext cx="747728" cy="74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08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想想生活中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ED39585-1352-AC4B-9B4F-9FFC6DF656F2}"/>
              </a:ext>
            </a:extLst>
          </p:cNvPr>
          <p:cNvSpPr txBox="1"/>
          <p:nvPr/>
        </p:nvSpPr>
        <p:spPr>
          <a:xfrm>
            <a:off x="1636293" y="2728321"/>
            <a:ext cx="991402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有边吃饭，变看视频，边聊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qq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的习惯？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125476-3DD7-2649-8DB2-4D0316F1A68C}"/>
              </a:ext>
            </a:extLst>
          </p:cNvPr>
          <p:cNvSpPr txBox="1"/>
          <p:nvPr/>
        </p:nvSpPr>
        <p:spPr>
          <a:xfrm>
            <a:off x="1636292" y="3905645"/>
            <a:ext cx="991402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做编程题目时，一边在网络上搜，一边敲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拷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入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贝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代码的经历？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050032E-C059-8F4F-AD01-2CCB440373CC}"/>
              </a:ext>
            </a:extLst>
          </p:cNvPr>
          <p:cNvSpPr txBox="1"/>
          <p:nvPr/>
        </p:nvSpPr>
        <p:spPr>
          <a:xfrm>
            <a:off x="1636292" y="5237019"/>
            <a:ext cx="8401326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如果把你自己当做计算机，那么此时此刻的你也在多任务运行中，细小观察，生活中会有很多这样的例子。</a:t>
            </a:r>
          </a:p>
        </p:txBody>
      </p:sp>
    </p:spTree>
    <p:extLst>
      <p:ext uri="{BB962C8B-B14F-4D97-AF65-F5344CB8AC3E}">
        <p14:creationId xmlns:p14="http://schemas.microsoft.com/office/powerpoint/2010/main" val="411732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再聊聊 并发编程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312182" y="2232957"/>
            <a:ext cx="8976615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我们主要关注 并发编程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，而不是并行，因为并发是我们可以控制的，可以创建多个线程，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会帮我们去切换运行。实际的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能承受的最大线程数是无法满足所有软件需要的线程的，所以并发更加有实际意义。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至于并行，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若发现两个线程不互相冲突，比如一个是计算型的，一个是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IO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型的，那么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会自动决定去并行，我们软件工程师并不需要做太多的事情。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50705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133458" y="3429000"/>
            <a:ext cx="8924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概念讲了这么多，下面介绍代码</a:t>
            </a:r>
          </a:p>
        </p:txBody>
      </p:sp>
    </p:spTree>
    <p:extLst>
      <p:ext uri="{BB962C8B-B14F-4D97-AF65-F5344CB8AC3E}">
        <p14:creationId xmlns:p14="http://schemas.microsoft.com/office/powerpoint/2010/main" val="2699307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线程最基本的类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---thread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5090782" y="5960352"/>
            <a:ext cx="2010436" cy="58105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看示例代码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E4D4D9-0193-4340-AF02-A67D3AAFA93D}"/>
              </a:ext>
            </a:extLst>
          </p:cNvPr>
          <p:cNvSpPr txBox="1"/>
          <p:nvPr/>
        </p:nvSpPr>
        <p:spPr>
          <a:xfrm>
            <a:off x="173590" y="2707375"/>
            <a:ext cx="58366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是线程的意思，是多线程最常用类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你可以继承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，去定义你自己的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thread,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比如，你可以定义 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ReadingThread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来做你看书的事情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ListeningMusicThread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来做你听音乐的事情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...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4F0E6-FCA4-E446-BAEA-58A17920B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912" y="2471403"/>
            <a:ext cx="57404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382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665018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线程最基本的接口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---runnable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970785" y="2361315"/>
            <a:ext cx="897661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Runnable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接口，作为线程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的参数传入，不能单独使用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1CE365-ADA8-6C46-B02D-782CCF5C5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9702800" cy="32893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2CCEE0-A938-314B-BBF7-143CDB0BE6C9}"/>
              </a:ext>
            </a:extLst>
          </p:cNvPr>
          <p:cNvSpPr txBox="1"/>
          <p:nvPr/>
        </p:nvSpPr>
        <p:spPr>
          <a:xfrm>
            <a:off x="9942182" y="5484789"/>
            <a:ext cx="2010436" cy="58105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看示例代码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55876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093972" y="70658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vs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runnable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519999" y="2544684"/>
            <a:ext cx="8976615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Runnable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接口比继承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类所具有的优势：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）适合多个相同的程序代码的线程去处理同一个资源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）可以避免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中的单继承的限制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）增加复用性，代码可以被多个线程共享</a:t>
            </a:r>
          </a:p>
        </p:txBody>
      </p:sp>
    </p:spTree>
    <p:extLst>
      <p:ext uri="{BB962C8B-B14F-4D97-AF65-F5344CB8AC3E}">
        <p14:creationId xmlns:p14="http://schemas.microsoft.com/office/powerpoint/2010/main" val="85782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093972" y="70658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519999" y="2544684"/>
            <a:ext cx="8976615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虽然我们可以用多个线程来做事情，但是，如果多个线程访问到的是同一个资源变量，那他们的共同访问就存在很大的隐患。</a:t>
            </a:r>
          </a:p>
        </p:txBody>
      </p:sp>
    </p:spTree>
    <p:extLst>
      <p:ext uri="{BB962C8B-B14F-4D97-AF65-F5344CB8AC3E}">
        <p14:creationId xmlns:p14="http://schemas.microsoft.com/office/powerpoint/2010/main" val="25069238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093972" y="70658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线程安全例子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选课系统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225082" y="2492914"/>
            <a:ext cx="8976615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选课系统，如果一门选修课特别热门，但对全校只提供了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50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个名额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选课系统从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开始计数，如果达到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50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就不允许继续选了。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1635F9E-4082-CD4B-ABB2-8E4BBF684338}"/>
              </a:ext>
            </a:extLst>
          </p:cNvPr>
          <p:cNvSpPr/>
          <p:nvPr/>
        </p:nvSpPr>
        <p:spPr>
          <a:xfrm>
            <a:off x="591671" y="4706470"/>
            <a:ext cx="137160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0+1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D479FE3-777A-E34D-A6E6-61CEF2B7E496}"/>
              </a:ext>
            </a:extLst>
          </p:cNvPr>
          <p:cNvSpPr/>
          <p:nvPr/>
        </p:nvSpPr>
        <p:spPr>
          <a:xfrm>
            <a:off x="1963271" y="5127809"/>
            <a:ext cx="137160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=2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21ED720-10D4-E04C-97EA-465CFB9696DC}"/>
              </a:ext>
            </a:extLst>
          </p:cNvPr>
          <p:cNvSpPr/>
          <p:nvPr/>
        </p:nvSpPr>
        <p:spPr>
          <a:xfrm>
            <a:off x="3307978" y="5559748"/>
            <a:ext cx="137160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=3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9D336A8-71D6-EF48-81EA-440E8319FE89}"/>
              </a:ext>
            </a:extLst>
          </p:cNvPr>
          <p:cNvSpPr/>
          <p:nvPr/>
        </p:nvSpPr>
        <p:spPr>
          <a:xfrm>
            <a:off x="6096000" y="4622276"/>
            <a:ext cx="199913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0+1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27A8DC-71CD-034F-9BE9-C55929C12635}"/>
              </a:ext>
            </a:extLst>
          </p:cNvPr>
          <p:cNvSpPr/>
          <p:nvPr/>
        </p:nvSpPr>
        <p:spPr>
          <a:xfrm>
            <a:off x="6096000" y="5143857"/>
            <a:ext cx="199913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0+1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=1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C908392-4662-7B46-ACCE-0804D66A2E1B}"/>
              </a:ext>
            </a:extLst>
          </p:cNvPr>
          <p:cNvSpPr/>
          <p:nvPr/>
        </p:nvSpPr>
        <p:spPr>
          <a:xfrm>
            <a:off x="8095130" y="5672316"/>
            <a:ext cx="1999130" cy="376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1+1</a:t>
            </a:r>
            <a:r>
              <a:rPr kumimoji="1" lang="zh-CN" altLang="en-US" dirty="0"/>
              <a:t> </a:t>
            </a:r>
            <a:r>
              <a:rPr kumimoji="1" lang="en-US" altLang="zh-CN" dirty="0"/>
              <a:t>=2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1B4510-1BB5-DC4F-B04F-F6D636156EF9}"/>
              </a:ext>
            </a:extLst>
          </p:cNvPr>
          <p:cNvSpPr txBox="1"/>
          <p:nvPr/>
        </p:nvSpPr>
        <p:spPr>
          <a:xfrm>
            <a:off x="8679812" y="4153077"/>
            <a:ext cx="2521885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因为</a:t>
            </a:r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r>
              <a:rPr kumimoji="1" lang="zh-CN" altLang="en-US" dirty="0">
                <a:solidFill>
                  <a:schemeClr val="bg1"/>
                </a:solidFill>
              </a:rPr>
              <a:t>位同学同时访问，导致更新数据都是</a:t>
            </a:r>
            <a:r>
              <a:rPr kumimoji="1" lang="en-US" altLang="zh-CN" dirty="0">
                <a:solidFill>
                  <a:schemeClr val="bg1"/>
                </a:solidFill>
              </a:rPr>
              <a:t>1</a:t>
            </a:r>
            <a:r>
              <a:rPr kumimoji="1" lang="zh-CN" altLang="en-US" dirty="0">
                <a:solidFill>
                  <a:schemeClr val="bg1"/>
                </a:solidFill>
              </a:rPr>
              <a:t>，也就导致了后续计算出现了问题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A30EE38C-B8F1-0849-9951-0D49242F1565}"/>
              </a:ext>
            </a:extLst>
          </p:cNvPr>
          <p:cNvCxnSpPr>
            <a:stCxn id="7" idx="2"/>
          </p:cNvCxnSpPr>
          <p:nvPr/>
        </p:nvCxnSpPr>
        <p:spPr>
          <a:xfrm flipH="1">
            <a:off x="8857131" y="5353406"/>
            <a:ext cx="1083624" cy="318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46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0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970022" y="68753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线程安全例子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34482" y="2340514"/>
            <a:ext cx="8976615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线程安全的概念在</a:t>
            </a:r>
            <a:r>
              <a:rPr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400" b="1" u="sng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操作系统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这些课都会讲到，都是同个道理，一旦一个数据是多方访问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读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写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，就需要制定一些规则，不然数据就出错了。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大家结合生活经验想想如何做：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4" name="图形 13" descr="有想法的人">
            <a:extLst>
              <a:ext uri="{FF2B5EF4-FFF2-40B4-BE49-F238E27FC236}">
                <a16:creationId xmlns:a16="http://schemas.microsoft.com/office/drawing/2014/main" id="{487FE046-B6A5-E24A-8363-1D64D03949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422316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52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970022" y="68753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线程安全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---🔐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4BBF89-4D32-9E4F-BDD3-D2C1CF9ECCF3}"/>
              </a:ext>
            </a:extLst>
          </p:cNvPr>
          <p:cNvSpPr txBox="1"/>
          <p:nvPr/>
        </p:nvSpPr>
        <p:spPr>
          <a:xfrm>
            <a:off x="2507672" y="2598003"/>
            <a:ext cx="7176655" cy="83099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一般我们采用“锁”去保证一个时间段只有一方在访问，尤其是写操作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557071-07CF-D940-81EA-4CFC0EE8D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79" y="4076102"/>
            <a:ext cx="8519042" cy="22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3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970022" y="687532"/>
            <a:ext cx="982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的锁思想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1234482" y="2340514"/>
            <a:ext cx="8976615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即使不显式地用锁，也提供了包装锁后的工具，比如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Synchronized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关键字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在这个代码块里面，就</a:t>
            </a:r>
            <a:r>
              <a:rPr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对共享资源进行锁定，然后读</a:t>
            </a:r>
            <a:r>
              <a:rPr lang="en-US" altLang="zh-CN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2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写完后，释放锁，让其他的线程继续访问</a:t>
            </a:r>
            <a:endParaRPr lang="en-US" altLang="zh-CN" sz="24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Synchronized(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锁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或者对象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){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90461F8-FD27-5A4B-B433-59B0D49C6A3B}"/>
              </a:ext>
            </a:extLst>
          </p:cNvPr>
          <p:cNvSpPr txBox="1"/>
          <p:nvPr/>
        </p:nvSpPr>
        <p:spPr>
          <a:xfrm>
            <a:off x="8077200" y="5276850"/>
            <a:ext cx="2133897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Synchronized</a:t>
            </a:r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例子：卖门票</a:t>
            </a:r>
          </a:p>
        </p:txBody>
      </p:sp>
    </p:spTree>
    <p:extLst>
      <p:ext uri="{BB962C8B-B14F-4D97-AF65-F5344CB8AC3E}">
        <p14:creationId xmlns:p14="http://schemas.microsoft.com/office/powerpoint/2010/main" val="322017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并发编程和多线程的价值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E054F89-5FA8-2F47-8710-58E04A67980C}"/>
              </a:ext>
            </a:extLst>
          </p:cNvPr>
          <p:cNvSpPr txBox="1"/>
          <p:nvPr/>
        </p:nvSpPr>
        <p:spPr>
          <a:xfrm>
            <a:off x="2785894" y="2307199"/>
            <a:ext cx="7735824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为啥计算机要有并发编程 ，多线程这种同时或者看似“同时”的设计呢？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也就是说，你为啥要边吃饭，边看视频，还不放弃聊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qq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呢？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E52E6E-9103-C245-87AE-4626EB5AEB6F}"/>
              </a:ext>
            </a:extLst>
          </p:cNvPr>
          <p:cNvSpPr txBox="1"/>
          <p:nvPr/>
        </p:nvSpPr>
        <p:spPr>
          <a:xfrm>
            <a:off x="2730153" y="5907167"/>
            <a:ext cx="9295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充分地利用计算机硬件，减少资源闲置，让软件能跑的更快更流畅。</a:t>
            </a:r>
          </a:p>
        </p:txBody>
      </p:sp>
      <p:pic>
        <p:nvPicPr>
          <p:cNvPr id="6" name="图形 5" descr="有想法的人">
            <a:extLst>
              <a:ext uri="{FF2B5EF4-FFF2-40B4-BE49-F238E27FC236}">
                <a16:creationId xmlns:a16="http://schemas.microsoft.com/office/drawing/2014/main" id="{AD144C57-B73B-E84A-A27A-EC99053231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3082" y="1973856"/>
            <a:ext cx="914400" cy="9144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BF34669-48E8-7A46-8331-965420AE36D2}"/>
              </a:ext>
            </a:extLst>
          </p:cNvPr>
          <p:cNvSpPr txBox="1"/>
          <p:nvPr/>
        </p:nvSpPr>
        <p:spPr>
          <a:xfrm>
            <a:off x="2730153" y="5136512"/>
            <a:ext cx="7969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因为你想在单位时间里多做一些事，多体验一些东西</a:t>
            </a:r>
          </a:p>
        </p:txBody>
      </p:sp>
      <p:pic>
        <p:nvPicPr>
          <p:cNvPr id="10" name="图形 9" descr="男人和女人">
            <a:extLst>
              <a:ext uri="{FF2B5EF4-FFF2-40B4-BE49-F238E27FC236}">
                <a16:creationId xmlns:a16="http://schemas.microsoft.com/office/drawing/2014/main" id="{FCD574D9-E1D8-2743-9F0D-0E3F402E9C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57183" y="4880583"/>
            <a:ext cx="758652" cy="758652"/>
          </a:xfrm>
          <a:prstGeom prst="rect">
            <a:avLst/>
          </a:prstGeom>
        </p:spPr>
      </p:pic>
      <p:pic>
        <p:nvPicPr>
          <p:cNvPr id="12" name="图形 11" descr="Internet">
            <a:extLst>
              <a:ext uri="{FF2B5EF4-FFF2-40B4-BE49-F238E27FC236}">
                <a16:creationId xmlns:a16="http://schemas.microsoft.com/office/drawing/2014/main" id="{3A01F855-E9C9-974A-863D-F9EFA7AAF2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183" y="5836547"/>
            <a:ext cx="758652" cy="75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4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2ECB76-048E-E94E-A560-C65E10AE2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26" y="0"/>
            <a:ext cx="534004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3D95BD6-63A9-D046-9246-5B6A0F580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0"/>
            <a:ext cx="53174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356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06AE9C-CD2E-654C-823A-C4227D48DE96}"/>
              </a:ext>
            </a:extLst>
          </p:cNvPr>
          <p:cNvSpPr txBox="1"/>
          <p:nvPr/>
        </p:nvSpPr>
        <p:spPr>
          <a:xfrm>
            <a:off x="1121664" y="2307475"/>
            <a:ext cx="9948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kumimoji="1" lang="en-US" altLang="zh-CN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，多线程知识很繁杂，很多，掌握与否是区别初级工程师和高级工程师的一个标准。但这些知识往往在你们真正参加项目的时候才会有更深的体会，这件课讲的这些概念和使用思路，在我们日常生活中其实都有所体现，请大家结合理解。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13248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06AE9C-CD2E-654C-823A-C4227D48DE96}"/>
              </a:ext>
            </a:extLst>
          </p:cNvPr>
          <p:cNvSpPr txBox="1"/>
          <p:nvPr/>
        </p:nvSpPr>
        <p:spPr>
          <a:xfrm>
            <a:off x="1517904" y="2921168"/>
            <a:ext cx="9948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kumimoji="1" lang="zh-CN" altLang="en-US" sz="60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这堂课我们学了什么？</a:t>
            </a:r>
          </a:p>
        </p:txBody>
      </p:sp>
    </p:spTree>
    <p:extLst>
      <p:ext uri="{BB962C8B-B14F-4D97-AF65-F5344CB8AC3E}">
        <p14:creationId xmlns:p14="http://schemas.microsoft.com/office/powerpoint/2010/main" val="25024463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82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硬件基础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1917B5-F4AA-924D-BB95-05F6477B5AFD}"/>
              </a:ext>
            </a:extLst>
          </p:cNvPr>
          <p:cNvSpPr txBox="1"/>
          <p:nvPr/>
        </p:nvSpPr>
        <p:spPr>
          <a:xfrm>
            <a:off x="1708484" y="2574758"/>
            <a:ext cx="948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并发编程 是软件领域的概念，在讲软件之前，我们继续先从硬件讲起。</a:t>
            </a:r>
          </a:p>
        </p:txBody>
      </p:sp>
    </p:spTree>
    <p:extLst>
      <p:ext uri="{BB962C8B-B14F-4D97-AF65-F5344CB8AC3E}">
        <p14:creationId xmlns:p14="http://schemas.microsoft.com/office/powerpoint/2010/main" val="44925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冯诺依曼计算机体系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25FE5F-54C7-954D-A27F-8E69639EA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050" y="2137500"/>
            <a:ext cx="8851900" cy="4000500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79DC9F22-DD8A-BF44-89A1-79453ED11459}"/>
              </a:ext>
            </a:extLst>
          </p:cNvPr>
          <p:cNvSpPr/>
          <p:nvPr/>
        </p:nvSpPr>
        <p:spPr>
          <a:xfrm>
            <a:off x="3838073" y="3188369"/>
            <a:ext cx="4515853" cy="2238691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743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4EA516-21B4-2247-A364-53E0C6A3F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546" y="2838005"/>
            <a:ext cx="7275825" cy="293631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4F3FD4-25A7-C041-A06F-92A61820E1A5}"/>
              </a:ext>
            </a:extLst>
          </p:cNvPr>
          <p:cNvSpPr txBox="1"/>
          <p:nvPr/>
        </p:nvSpPr>
        <p:spPr>
          <a:xfrm>
            <a:off x="9950824" y="2653553"/>
            <a:ext cx="1900517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2.4.GHZ</a:t>
            </a:r>
            <a:r>
              <a:rPr kumimoji="1" lang="zh-CN" altLang="en-US" dirty="0">
                <a:solidFill>
                  <a:schemeClr val="bg1"/>
                </a:solidFill>
              </a:rPr>
              <a:t>是单位时间信息处理速度，也就是可以通过多少车辆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433DE1F-1FAC-B545-A02B-969FED2C0B22}"/>
              </a:ext>
            </a:extLst>
          </p:cNvPr>
          <p:cNvSpPr txBox="1"/>
          <p:nvPr/>
        </p:nvSpPr>
        <p:spPr>
          <a:xfrm>
            <a:off x="2008094" y="1739153"/>
            <a:ext cx="6364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Cpu</a:t>
            </a:r>
            <a:r>
              <a:rPr kumimoji="1" lang="zh-CN" altLang="en-US" dirty="0"/>
              <a:t>可以看成一个高速路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95DDDC-A5CA-E349-BEC9-78AA47B28340}"/>
              </a:ext>
            </a:extLst>
          </p:cNvPr>
          <p:cNvSpPr txBox="1"/>
          <p:nvPr/>
        </p:nvSpPr>
        <p:spPr>
          <a:xfrm>
            <a:off x="288758" y="3429000"/>
            <a:ext cx="1719336" cy="175432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可以同时处理几个线程，也就是有几车道，车道越多，车辆通过数量就越多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736A08B-99DC-1040-A8EF-07F3967FAA0A}"/>
              </a:ext>
            </a:extLst>
          </p:cNvPr>
          <p:cNvSpPr txBox="1"/>
          <p:nvPr/>
        </p:nvSpPr>
        <p:spPr>
          <a:xfrm>
            <a:off x="8373035" y="5943600"/>
            <a:ext cx="2335070" cy="147732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缓存：频繁地从磁盘或者内存读数据是需要时间消耗的，</a:t>
            </a:r>
            <a:r>
              <a:rPr kumimoji="1" lang="en-US" altLang="zh-CN" dirty="0" err="1">
                <a:solidFill>
                  <a:schemeClr val="bg1"/>
                </a:solidFill>
              </a:rPr>
              <a:t>cpu</a:t>
            </a:r>
            <a:r>
              <a:rPr kumimoji="1" lang="zh-CN" altLang="en-US" dirty="0">
                <a:solidFill>
                  <a:schemeClr val="bg1"/>
                </a:solidFill>
              </a:rPr>
              <a:t>里面会存储常用少量数据</a:t>
            </a:r>
          </a:p>
        </p:txBody>
      </p:sp>
    </p:spTree>
    <p:extLst>
      <p:ext uri="{BB962C8B-B14F-4D97-AF65-F5344CB8AC3E}">
        <p14:creationId xmlns:p14="http://schemas.microsoft.com/office/powerpoint/2010/main" val="418557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411BA92-3B48-BC40-BDA9-C2C9C7DED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1" y="1491915"/>
            <a:ext cx="8154500" cy="478465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D8A1710-3A86-A042-9924-77DA86EB12E0}"/>
              </a:ext>
            </a:extLst>
          </p:cNvPr>
          <p:cNvSpPr txBox="1"/>
          <p:nvPr/>
        </p:nvSpPr>
        <p:spPr>
          <a:xfrm>
            <a:off x="9047747" y="3007895"/>
            <a:ext cx="26469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电脑虽然是</a:t>
            </a:r>
            <a:r>
              <a:rPr kumimoji="1" lang="en-US" altLang="zh-CN" dirty="0"/>
              <a:t>4</a:t>
            </a:r>
            <a:r>
              <a:rPr kumimoji="1" lang="zh-CN" altLang="en-US" dirty="0"/>
              <a:t>核，但因为启动了超线程，一个核由原本的一车道改为了</a:t>
            </a:r>
            <a:r>
              <a:rPr kumimoji="1" lang="en-US" altLang="zh-CN" dirty="0"/>
              <a:t>2</a:t>
            </a:r>
            <a:r>
              <a:rPr kumimoji="1" lang="zh-CN" altLang="en-US" dirty="0"/>
              <a:t>车道，因此这里有</a:t>
            </a:r>
            <a:r>
              <a:rPr kumimoji="1" lang="en-US" altLang="zh-CN" dirty="0"/>
              <a:t>8</a:t>
            </a:r>
            <a:r>
              <a:rPr kumimoji="1" lang="zh-CN" altLang="en-US" dirty="0"/>
              <a:t>个线程。</a:t>
            </a:r>
          </a:p>
        </p:txBody>
      </p:sp>
    </p:spTree>
    <p:extLst>
      <p:ext uri="{BB962C8B-B14F-4D97-AF65-F5344CB8AC3E}">
        <p14:creationId xmlns:p14="http://schemas.microsoft.com/office/powerpoint/2010/main" val="2763418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软件基础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109599-8088-4C47-A23F-367B1775A92B}"/>
              </a:ext>
            </a:extLst>
          </p:cNvPr>
          <p:cNvSpPr txBox="1"/>
          <p:nvPr/>
        </p:nvSpPr>
        <p:spPr>
          <a:xfrm>
            <a:off x="1574426" y="3138471"/>
            <a:ext cx="9897036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有了硬件基础，我们讲并发编程，多线程的软件概念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5949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30159</TotalTime>
  <Words>3307</Words>
  <Application>Microsoft Macintosh PowerPoint</Application>
  <PresentationFormat>宽屏</PresentationFormat>
  <Paragraphs>233</Paragraphs>
  <Slides>43</Slides>
  <Notes>42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9" baseType="lpstr">
      <vt:lpstr>等线</vt:lpstr>
      <vt:lpstr>等线 Light</vt:lpstr>
      <vt:lpstr>Microsoft YaHei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C语言与数据结构</dc:title>
  <dc:creator>Microsoft Office User</dc:creator>
  <cp:lastModifiedBy>Microsoft Office User</cp:lastModifiedBy>
  <cp:revision>1499</cp:revision>
  <dcterms:created xsi:type="dcterms:W3CDTF">2019-09-24T01:18:33Z</dcterms:created>
  <dcterms:modified xsi:type="dcterms:W3CDTF">2020-05-24T02:57:07Z</dcterms:modified>
</cp:coreProperties>
</file>

<file path=docProps/thumbnail.jpeg>
</file>